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90" y="3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063F-2017-42AC-B59F-B434A96D1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8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9F78E-3492-42A7-85C6-74D12FA6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25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garrettgee/the-bucket-list-family-travel-workout-and-diet-plan-61660c5533a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F78E-3492-42A7-85C6-74D12FA6E3C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Source: </a:t>
            </a:r>
            <a:r>
              <a:rPr lang="en-US" dirty="0" smtClean="0">
                <a:hlinkClick r:id="rId3"/>
              </a:rPr>
              <a:t>https://medium.com/@garrettgee/the-bucket-list-family-travel-workout-and-diet-plan-61660c5533a1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9F78E-3492-42A7-85C6-74D12FA6E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60-D56A-467E-A9E6-F5BB0CD1165E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65D7-EF8F-4D88-A599-DCFCDE509C41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FC58-A572-4F76-B773-78970168AEBC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FA7B-23E6-424A-84B1-16B11FDAC740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7DC-E445-4E14-A8B3-CC4481D03399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17C4-93BC-411C-839F-FABDCE15DBC8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BCBF-C274-476C-B36D-7A06AE5DA9CC}" type="datetime1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FA-2842-4B7E-92C4-B9A97412772A}" type="datetime1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9D58-D6DD-4F41-85FE-72EE8475069B}" type="datetime1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B0B-A673-439B-9E10-825B7AF379F3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5D32-AFFD-47DF-9858-6EE35F78D965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F917-1504-4485-A000-0430BADC2854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Copyrighted material. It belongs to Dr. Bendegul Okumus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MLn2D27La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9gK2E4BB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690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Chapter 1: Introduction to Wellness Management in Hospitality and Tourism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Copyrighted material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6839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Heather Linton Kelly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9" y="3321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Wellness Travel Values and Activities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55727" y="4767263"/>
            <a:ext cx="1735872" cy="273844"/>
          </a:xfrm>
        </p:spPr>
        <p:txBody>
          <a:bodyPr/>
          <a:lstStyle/>
          <a:p>
            <a:r>
              <a:rPr lang="en-US" dirty="0" smtClean="0"/>
              <a:t>Copyrighted material </a:t>
            </a:r>
            <a:endParaRPr lang="en-US" dirty="0"/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4" y="1180899"/>
            <a:ext cx="8598070" cy="34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050"/>
            <a:ext cx="7886700" cy="6621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Stakeholders in Wellness Tourism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411843" y="4796999"/>
            <a:ext cx="1579756" cy="273844"/>
          </a:xfrm>
        </p:spPr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1270" y="835913"/>
            <a:ext cx="7841460" cy="4032340"/>
            <a:chOff x="0" y="0"/>
            <a:chExt cx="6172200" cy="36576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2971800" cy="17145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Hospitality &amp; Tourism Infrastructure</a:t>
              </a:r>
              <a:endParaRPr lang="en-US" sz="1200" dirty="0">
                <a:solidFill>
                  <a:srgbClr val="002060"/>
                </a:solidFill>
                <a:effectLst/>
                <a:latin typeface="Calibri"/>
                <a:ea typeface="ＭＳ 明朝"/>
                <a:cs typeface="Calibri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Accommodation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Dining establishments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Destinations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Attractions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Arts &amp; culture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Retail, gift shops, artisans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Transportation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 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00400" y="0"/>
              <a:ext cx="2971800" cy="17145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Wellness Lifestyle</a:t>
              </a:r>
              <a:endParaRPr lang="en-US" sz="1200" dirty="0">
                <a:solidFill>
                  <a:srgbClr val="002060"/>
                </a:solidFill>
                <a:effectLst/>
                <a:latin typeface="Calibri"/>
                <a:ea typeface="ＭＳ 明朝"/>
                <a:cs typeface="Calibri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Healthy food &amp; markets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Fitness &amp; mind-body studios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Real estate (e.g. timeshare, vacation homes)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Nature &amp; recreation amenities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Community &amp; spiritual institutions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/>
                  <a:ea typeface="ＭＳ 明朝"/>
                  <a:cs typeface="Calibri"/>
                </a:rPr>
                <a:t> 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1943100"/>
              <a:ext cx="2971800" cy="17145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Wellness &amp; Prevention</a:t>
              </a:r>
              <a:endParaRPr lang="en-US" sz="1200" dirty="0">
                <a:solidFill>
                  <a:srgbClr val="002060"/>
                </a:solidFill>
                <a:effectLst/>
                <a:latin typeface="Calibri"/>
                <a:ea typeface="ＭＳ 明朝"/>
                <a:cs typeface="Calibri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Spas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Health resorts &amp; wellness retreats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Thermal/mineral hot springs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28600" algn="l"/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Centers for alternative medicine &amp; integrative health centers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00400" y="1943100"/>
              <a:ext cx="2971800" cy="17145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Government</a:t>
              </a:r>
              <a:endParaRPr lang="en-US" sz="1200" dirty="0">
                <a:solidFill>
                  <a:srgbClr val="002060"/>
                </a:solidFill>
                <a:effectLst/>
                <a:latin typeface="Calibri"/>
                <a:ea typeface="ＭＳ 明朝"/>
                <a:cs typeface="Calibri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Tourism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Health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Economic development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Investment promotion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Environment/sustainability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Calibri"/>
                  <a:ea typeface="ＭＳ 明朝"/>
                  <a:cs typeface="Calibri"/>
                </a:rPr>
                <a:t>Social development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28900" y="1370965"/>
              <a:ext cx="914400" cy="91503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8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6" y="-46777"/>
            <a:ext cx="8567854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Top </a:t>
            </a:r>
            <a:r>
              <a:rPr lang="en-US" sz="3200" b="1" dirty="0" smtClean="0">
                <a:solidFill>
                  <a:srgbClr val="002060"/>
                </a:solidFill>
              </a:rPr>
              <a:t>Wellness </a:t>
            </a:r>
            <a:r>
              <a:rPr lang="en-US" sz="3200" b="1" dirty="0">
                <a:solidFill>
                  <a:srgbClr val="002060"/>
                </a:solidFill>
              </a:rPr>
              <a:t>Tourism Destination </a:t>
            </a:r>
            <a:r>
              <a:rPr lang="en-US" sz="3200" b="1" dirty="0" smtClean="0">
                <a:solidFill>
                  <a:srgbClr val="002060"/>
                </a:solidFill>
              </a:rPr>
              <a:t>Markets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(2017)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567130"/>
              </p:ext>
            </p:extLst>
          </p:nvPr>
        </p:nvGraphicFramePr>
        <p:xfrm>
          <a:off x="576144" y="683781"/>
          <a:ext cx="8122690" cy="426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8"/>
                <a:gridCol w="1624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4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Rank in 2017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Country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Number of Trips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(millions)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Direct Employment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(millions)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Expenditures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(US$ billions)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176.5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$226.0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66.1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$65.7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China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70.2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1.78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$31.7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France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$30.7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Japan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$22.5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Austria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16.8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$16.5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56.0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3.74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$16.3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Canada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27.5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$15.7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United Kingdom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$13.5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Italy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$13.4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689"/>
            <a:ext cx="7886700" cy="6925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Medical-Wellness Continuum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79312"/>
              </p:ext>
            </p:extLst>
          </p:nvPr>
        </p:nvGraphicFramePr>
        <p:xfrm>
          <a:off x="312821" y="877233"/>
          <a:ext cx="8504077" cy="389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1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301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sz="2000" dirty="0" smtClean="0"/>
                        <a:t>Reactive                                                        Proactive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Medical Tourism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Wellness Tourism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Purpose is to receive treatment for a diagnosed disease, ailment, or condition, or to seek enhancement.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Purpose is to maintain, manage, or improve health and wellbeing.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Driven by a desire for lower cost of care, higher quality care, better access to care, and/or care not available at home.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Driven by a desire for healthy living, disease prevention, stress reduction, management of poor lifestyle habits, and/or authentic experiences.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Reactive to illnesses, medically necessary, invasive activities, and/or those overseen by a doctor.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Proactive, voluntary, non-invasive, and non-medical activities.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816" y="0"/>
            <a:ext cx="7214374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Health Continuum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772007"/>
              </p:ext>
            </p:extLst>
          </p:nvPr>
        </p:nvGraphicFramePr>
        <p:xfrm>
          <a:off x="409430" y="1011046"/>
          <a:ext cx="8311488" cy="36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5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355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Poo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 Health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                                                            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Optimum State of Well-Being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Medical Paradigm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Wellness Paradigm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Feel better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Thrive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Treat &amp; cure illness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Maintain &amp; improve health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Corrective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Preventive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Episodic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Holistic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Clinical-responsibility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Individual responsibility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Compartmentalized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Integrated into life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Summary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0287"/>
            <a:ext cx="8229600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List five interesting things you have learned so far: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Learning Outcomes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9025"/>
            <a:ext cx="7886700" cy="3263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Define health and wellness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Define wellness tourism and medical tourism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Discuss the differences wellness tourism and medical tourism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Discuss the impact of wellness travel on the global economy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Define primary and secondary wellness travellers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Identify core motivations for wellness tourism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Identify the main beneficiaries/stakeholders of wellness activities in the hospitality and tourism industry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175" y="4782131"/>
            <a:ext cx="2051825" cy="273844"/>
          </a:xfrm>
        </p:spPr>
        <p:txBody>
          <a:bodyPr/>
          <a:lstStyle/>
          <a:p>
            <a:r>
              <a:rPr lang="en-US" dirty="0" smtClean="0"/>
              <a:t>Copyrighted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241" t="31352" r="-476" b="18112"/>
          <a:stretch/>
        </p:blipFill>
        <p:spPr>
          <a:xfrm>
            <a:off x="-54429" y="1167161"/>
            <a:ext cx="9296400" cy="3110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1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Case Study: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Bucuti</a:t>
            </a:r>
            <a:r>
              <a:rPr lang="en-US" sz="3200" b="1" dirty="0" smtClean="0">
                <a:solidFill>
                  <a:srgbClr val="002060"/>
                </a:solidFill>
              </a:rPr>
              <a:t> &amp; Tara Beach Resort, Aruba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Copyrighted material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8" y="3253864"/>
            <a:ext cx="1696378" cy="101782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7988" y="4523830"/>
            <a:ext cx="5477570" cy="76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To learn more about the resort, click </a:t>
            </a:r>
            <a:r>
              <a:rPr lang="en-US" sz="2000" dirty="0" smtClean="0">
                <a:solidFill>
                  <a:srgbClr val="002060"/>
                </a:solidFill>
                <a:hlinkClick r:id="rId4"/>
              </a:rPr>
              <a:t>here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10886"/>
            <a:ext cx="5497286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History of Wellness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6400"/>
            <a:ext cx="6074229" cy="35313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Ancient wellness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Wellness defined &amp; homeopathy developed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19th century intellectual &amp; medical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movements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20th century: Wellness spreads and get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serious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21st century &amp; beyond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34866" y="4744960"/>
            <a:ext cx="1509133" cy="273844"/>
          </a:xfrm>
        </p:spPr>
        <p:txBody>
          <a:bodyPr/>
          <a:lstStyle/>
          <a:p>
            <a:r>
              <a:rPr lang="en-US" dirty="0" smtClean="0"/>
              <a:t>Copyrighted material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Value of Wellness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939778" y="4767263"/>
            <a:ext cx="2133600" cy="273844"/>
          </a:xfrm>
        </p:spPr>
        <p:txBody>
          <a:bodyPr/>
          <a:lstStyle/>
          <a:p>
            <a:r>
              <a:rPr lang="en-US" dirty="0" smtClean="0"/>
              <a:t>Copyrighted material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3845" y="988470"/>
            <a:ext cx="7429640" cy="4094543"/>
            <a:chOff x="0" y="0"/>
            <a:chExt cx="6515100" cy="46863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600200" y="2057400"/>
              <a:ext cx="228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743200" y="1943100"/>
              <a:ext cx="228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43000" y="1828800"/>
              <a:ext cx="457200" cy="342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71900" y="2057400"/>
              <a:ext cx="228600" cy="1485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572000" y="2057400"/>
              <a:ext cx="4572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914900" y="1828800"/>
              <a:ext cx="9144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114800" y="914400"/>
              <a:ext cx="228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86300" y="1371600"/>
              <a:ext cx="4572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971800" y="1257300"/>
              <a:ext cx="228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714500" y="1371600"/>
              <a:ext cx="5715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85800" y="0"/>
              <a:ext cx="1485900" cy="14859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ＭＳ 明朝"/>
                </a:rPr>
                <a:t>Wellness Tourism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ＭＳ 明朝"/>
                </a:rPr>
                <a:t>$639b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400300" y="228600"/>
              <a:ext cx="1143000" cy="1143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ＭＳ 明朝"/>
                </a:rPr>
                <a:t>Spa Economy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ＭＳ 明朝"/>
                </a:rPr>
                <a:t>$119b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485900" y="1714500"/>
              <a:ext cx="3543300" cy="4572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ＭＳ 明朝"/>
                </a:rPr>
                <a:t>$4.2 trillion in 2017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343400" y="2514600"/>
              <a:ext cx="1828800" cy="1828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Personal Care, Beauty &amp; Anti-Aging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$1,083b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5800" y="2857500"/>
              <a:ext cx="1485900" cy="14859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Healthy Eating, Nutrition &amp; Weight Loss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$702b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86100" y="3314700"/>
              <a:ext cx="1371600" cy="1371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Preventive &amp; Personalized Medicine and Public Health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$575b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29200" y="457200"/>
              <a:ext cx="1143000" cy="1143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ＭＳ 明朝"/>
                </a:rPr>
                <a:t>Wellness Real Estate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ＭＳ 明朝"/>
                </a:rPr>
                <a:t>$134b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1714500"/>
              <a:ext cx="1257300" cy="12573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Traditional &amp; Complementary Medicine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$360b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057400" y="2400300"/>
              <a:ext cx="1371600" cy="1371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Fitness &amp; Mind-Body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$595b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886200" y="0"/>
              <a:ext cx="91440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ＭＳ 明朝"/>
                </a:rPr>
                <a:t>Thermal / Mineral Hot Springs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latin typeface="Times New Roman"/>
                  <a:ea typeface="ＭＳ 明朝"/>
                </a:rPr>
                <a:t>$56b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600700" y="2057400"/>
              <a:ext cx="914400" cy="914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Workplace Wellness</a:t>
              </a:r>
              <a:endParaRPr lang="en-US" sz="120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 New Roman"/>
                  <a:ea typeface="ＭＳ 明朝"/>
                </a:rPr>
                <a:t>$48b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0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62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What is Wellness in Hospitality and Tourism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51" y="1055795"/>
            <a:ext cx="8619894" cy="353139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5100" dirty="0" smtClean="0">
                <a:solidFill>
                  <a:srgbClr val="002060"/>
                </a:solidFill>
              </a:rPr>
              <a:t>Any travel associated with the pursuit of maintaining or enhancing one’s personal wellbeing</a:t>
            </a:r>
            <a:r>
              <a:rPr lang="en-US" sz="51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100" dirty="0" smtClean="0">
                <a:solidFill>
                  <a:srgbClr val="002060"/>
                </a:solidFill>
                <a:effectLst/>
              </a:rPr>
              <a:t>Trave</a:t>
            </a:r>
            <a:r>
              <a:rPr lang="en-US" sz="5100" dirty="0" smtClean="0">
                <a:solidFill>
                  <a:srgbClr val="002060"/>
                </a:solidFill>
              </a:rPr>
              <a:t>l can bring stress, a change in routine and location,</a:t>
            </a:r>
            <a:r>
              <a:rPr lang="en-US" sz="5100" dirty="0" smtClean="0">
                <a:solidFill>
                  <a:srgbClr val="002060"/>
                </a:solidFill>
                <a:effectLst/>
              </a:rPr>
              <a:t> leading to health concerns</a:t>
            </a:r>
          </a:p>
          <a:p>
            <a:pPr>
              <a:lnSpc>
                <a:spcPct val="150000"/>
              </a:lnSpc>
            </a:pPr>
            <a:r>
              <a:rPr lang="en-US" sz="5100" dirty="0" smtClean="0">
                <a:solidFill>
                  <a:srgbClr val="002060"/>
                </a:solidFill>
              </a:rPr>
              <a:t>Wellness travel encourages rest and rejuvenation, extending and discovering more healthy lifestyles, identifying authentic and transformative experiences, preventing and managing disease or illness, and overall finding meaning, connection, and joy</a:t>
            </a:r>
            <a:endParaRPr lang="en-US" sz="5100" dirty="0" smtClean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Primary and Secondary Wellness Tourism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0039" y="4804434"/>
            <a:ext cx="2133600" cy="273844"/>
          </a:xfrm>
        </p:spPr>
        <p:txBody>
          <a:bodyPr/>
          <a:lstStyle/>
          <a:p>
            <a:r>
              <a:rPr lang="en-US" dirty="0" smtClean="0"/>
              <a:t>Copyrighted material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51499"/>
              </p:ext>
            </p:extLst>
          </p:nvPr>
        </p:nvGraphicFramePr>
        <p:xfrm>
          <a:off x="193288" y="780736"/>
          <a:ext cx="875295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2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0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Primary Wellness Tourists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Secondary Wellness Tourists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Vacationing at a destination spa or taking a weekend spa trip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Staying at a hot springs resort for multiple days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Traveling to a wellness center for a comprehensive health check-up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Staying at an eco-spa or jungle spa resort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Staying at an ashram for a meditation or yoga retreat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Attending a yoga retreat with healthy food and a natural setting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a wellness cruise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business or leisure traveler who looks for healthy accommodations, food, and fitness options during a trip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family taking a vacation that spends a day at a hot springs establishment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adventure tourist who visits an eco-spa after a long day of hiking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vacationer staying at a beach resort who visits the salon and spa during their trip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member of a tour group who visits a hammam or receives a Thai massage or reflexology treatment as part of their itinerary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cruise tourist who selects a trip with spa, beauty and fitness amenities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99" y="129204"/>
            <a:ext cx="7886700" cy="99417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Bucket List Family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Copyrighted material. It belongs to Dr. Bendegul Okumus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Copyrighted material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61979" y="2391303"/>
            <a:ext cx="4682021" cy="76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To learn more about the Bucket List Family,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click 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miro.medium.com/max/1200/1*piQjlVBm9m9Fy34L-sdS3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1" y="891364"/>
            <a:ext cx="3760588" cy="3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0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84" y="73124"/>
            <a:ext cx="7886700" cy="8412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Spectrum of Wellness Developments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22598"/>
              </p:ext>
            </p:extLst>
          </p:nvPr>
        </p:nvGraphicFramePr>
        <p:xfrm>
          <a:off x="122552" y="854928"/>
          <a:ext cx="893232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63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3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Wellness-Themed Developments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 Wellness Developments</a:t>
                      </a:r>
                      <a:r>
                        <a:rPr lang="en-US" i="0" dirty="0" smtClean="0">
                          <a:effectLst/>
                        </a:rPr>
                        <a:t> </a:t>
                      </a:r>
                      <a:endParaRPr lang="en-US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89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In-room workout stations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In-room fitness equipment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Apps for guided training/meditation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Supplements &amp; shakes in minibars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coloring books/postcards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IN-ROOM FEATURES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In-room yoga &amp; meditation stations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Extension of the healing process (e.g. Vitamin C shower, Ozone-enriched air)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in-room snacks</a:t>
                      </a:r>
                    </a:p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207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 food and beverage selection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and group fitness &amp; yoga classes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Meditation programs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Fitness concierge services &amp; clubs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Workout gear lending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Bike rentals</a:t>
                      </a:r>
                    </a:p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SERVICES/ PROGRAMMING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 &amp; post-stay consultation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 medical evaluations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 food &amp; beverage plan &amp; workout sessions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Twice-a-day meditation/yoga sessions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wellness concierge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workshops/seminars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Sense of community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Spiritual education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83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 with wellness/fitness brands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initiatives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OTHER INITIATIVES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 with medical clinics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Wellness community standards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Nature-oriented design standards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sustainable &amp; ‘healthy’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43463"/>
            <a:ext cx="1639228" cy="273844"/>
          </a:xfrm>
        </p:spPr>
        <p:txBody>
          <a:bodyPr/>
          <a:lstStyle/>
          <a:p>
            <a:r>
              <a:rPr lang="en-US" dirty="0" smtClean="0"/>
              <a:t>Copyrighted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943</Words>
  <Application>Microsoft Office PowerPoint</Application>
  <PresentationFormat>On-screen Show (16:9)</PresentationFormat>
  <Paragraphs>237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ＭＳ 明朝</vt:lpstr>
      <vt:lpstr>Times New Roman</vt:lpstr>
      <vt:lpstr>Office Theme</vt:lpstr>
      <vt:lpstr>  Chapter 1: Introduction to Wellness Management in Hospitality and Tourism</vt:lpstr>
      <vt:lpstr>Learning Outcomes</vt:lpstr>
      <vt:lpstr>Case Study:  Bucuti &amp; Tara Beach Resort, Aruba</vt:lpstr>
      <vt:lpstr>History of Wellness</vt:lpstr>
      <vt:lpstr>The Value of Wellness</vt:lpstr>
      <vt:lpstr>What is Wellness in Hospitality and Tourism?</vt:lpstr>
      <vt:lpstr>Primary and Secondary Wellness Tourism</vt:lpstr>
      <vt:lpstr>The Bucket List Family</vt:lpstr>
      <vt:lpstr>Spectrum of Wellness Developments</vt:lpstr>
      <vt:lpstr>Wellness Travel Values and Activities</vt:lpstr>
      <vt:lpstr>Stakeholders in Wellness Tourism</vt:lpstr>
      <vt:lpstr>Top Wellness Tourism Destination Markets (2017)</vt:lpstr>
      <vt:lpstr>Medical-Wellness Continuum</vt:lpstr>
      <vt:lpstr>Health Continuum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36</cp:revision>
  <cp:lastPrinted>2020-01-05T17:28:06Z</cp:lastPrinted>
  <dcterms:created xsi:type="dcterms:W3CDTF">2020-01-04T17:26:58Z</dcterms:created>
  <dcterms:modified xsi:type="dcterms:W3CDTF">2022-06-18T23:24:08Z</dcterms:modified>
</cp:coreProperties>
</file>